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12192000"/>
  <p:embeddedFontLst>
    <p:embeddedFont>
      <p:font typeface="JetBrains Mono" panose="02000009000000000000" pitchFamily="49" charset="0"/>
      <p:regular r:id="rId12"/>
    </p:embeddedFont>
    <p:embeddedFont>
      <p:font typeface="Plus Jakarta Sans" pitchFamily="2" charset="-18"/>
      <p:regular r:id="rId13"/>
      <p:bold r:id="rId14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Před</c:v>
                </c:pt>
              </c:strCache>
            </c:strRef>
          </c:tx>
          <c:spPr>
            <a:solidFill>
              <a:srgbClr val="DDE0E6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 i="0" u="none" strike="noStrike">
                    <a:solidFill>
                      <a:srgbClr val="5B6270"/>
                    </a:solidFill>
                    <a:latin typeface="JetBrains Mono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Příjem</c:v>
                </c:pt>
                <c:pt idx="1">
                  <c:v>Sklad</c:v>
                </c:pt>
                <c:pt idx="2">
                  <c:v>Fakturace</c:v>
                </c:pt>
                <c:pt idx="3">
                  <c:v>Doprava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45</c:v>
                </c:pt>
                <c:pt idx="1">
                  <c:v>180</c:v>
                </c:pt>
                <c:pt idx="2">
                  <c:v>240</c:v>
                </c:pt>
                <c:pt idx="3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464-4742-90DC-F62F62663F1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Po</c:v>
                </c:pt>
              </c:strCache>
            </c:strRef>
          </c:tx>
          <c:spPr>
            <a:solidFill>
              <a:srgbClr val="FE6019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 i="0" u="none" strike="noStrike">
                    <a:solidFill>
                      <a:srgbClr val="5B6270"/>
                    </a:solidFill>
                    <a:latin typeface="JetBrains Mono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Příjem</c:v>
                </c:pt>
                <c:pt idx="1">
                  <c:v>Sklad</c:v>
                </c:pt>
                <c:pt idx="2">
                  <c:v>Fakturace</c:v>
                </c:pt>
                <c:pt idx="3">
                  <c:v>Doprava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</c:v>
                </c:pt>
                <c:pt idx="1">
                  <c:v>8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464-4742-90DC-F62F62663F1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noFill/>
            <a:prstDash val="solid"/>
            <a:round/>
          </a:ln>
        </c:spPr>
        <c:txPr>
          <a:bodyPr/>
          <a:lstStyle/>
          <a:p>
            <a:pPr>
              <a:defRPr sz="1300" b="0" i="0" u="none" strike="noStrike">
                <a:solidFill>
                  <a:srgbClr val="5B6270"/>
                </a:solidFill>
                <a:latin typeface="Plus Jakarta Sans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txPr>
        <a:bodyPr/>
        <a:lstStyle/>
        <a:p>
          <a:pPr>
            <a:defRPr sz="1200">
              <a:solidFill>
                <a:srgbClr val="5B6270"/>
              </a:solidFill>
              <a:latin typeface="Plus Jakarta Sans"/>
              <a:cs typeface="Plus Jakarta Sans"/>
            </a:defRPr>
          </a:pPr>
          <a:endParaRPr lang="en-US"/>
        </a:p>
      </c:txPr>
    </c:legend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6116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Titulní slide. Štítek (eyebrow) v mono verzálkách, nadpis větou; oranžově jen slovo nebo fráze, která nese pointu.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Úvodní slide webináře – nechte běžet, než se účastníci připojí.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Problém popisujeme klientovými slovy a čísly. Žádné vykřičníky, žádné prodejní fráze.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Čísla místo přídavných jmen: „−80 % nákladů“, ne „výrazně levnější“.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Graf: šedá = okolí / původní stav, oranžová = výsledek naší práce. Oranžovou jen jednu řadu.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ulní (tmavý)">
    <p:bg>
      <p:bgPr>
        <a:solidFill>
          <a:srgbClr val="0A0A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C:\Projekty\CodeDock-Brand-Manual\logo\png\codedock-logo-horizontal-1200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640080"/>
            <a:ext cx="2011680" cy="410718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7223760" y="1188720"/>
            <a:ext cx="1143000" cy="0"/>
          </a:xfrm>
          <a:prstGeom prst="line">
            <a:avLst/>
          </a:prstGeom>
          <a:noFill/>
          <a:ln w="9525">
            <a:solidFill>
              <a:srgbClr val="343844"/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6949440" y="1051560"/>
            <a:ext cx="274320" cy="274320"/>
          </a:xfrm>
          <a:prstGeom prst="rect">
            <a:avLst/>
          </a:prstGeom>
          <a:solidFill>
            <a:srgbClr val="15171C"/>
          </a:solidFill>
          <a:ln w="12700">
            <a:solidFill>
              <a:srgbClr val="343844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7827264" y="1152144"/>
            <a:ext cx="73152" cy="73152"/>
          </a:xfrm>
          <a:prstGeom prst="rect">
            <a:avLst/>
          </a:prstGeom>
          <a:solidFill>
            <a:srgbClr val="EEF0F4"/>
          </a:solidFill>
          <a:ln w="6350">
            <a:solidFill>
              <a:srgbClr val="EEF0F4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8366760" y="987552"/>
            <a:ext cx="402336" cy="402336"/>
          </a:xfrm>
          <a:prstGeom prst="rect">
            <a:avLst/>
          </a:prstGeom>
          <a:solidFill>
            <a:srgbClr val="2B170D"/>
          </a:solidFill>
          <a:ln w="12700">
            <a:solidFill>
              <a:srgbClr val="FE6019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8503920" y="1124712"/>
            <a:ext cx="128016" cy="128016"/>
          </a:xfrm>
          <a:prstGeom prst="rect">
            <a:avLst/>
          </a:prstGeom>
          <a:solidFill>
            <a:srgbClr val="FE6019"/>
          </a:solidFill>
          <a:ln w="6350">
            <a:solidFill>
              <a:srgbClr val="FE6019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 flipV="1">
            <a:off x="8769096" y="685800"/>
            <a:ext cx="923544" cy="502920"/>
          </a:xfrm>
          <a:prstGeom prst="line">
            <a:avLst/>
          </a:prstGeom>
          <a:noFill/>
          <a:ln w="9525">
            <a:solidFill>
              <a:srgbClr val="343844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9692640" y="566928"/>
            <a:ext cx="237744" cy="237744"/>
          </a:xfrm>
          <a:prstGeom prst="rect">
            <a:avLst/>
          </a:prstGeom>
          <a:solidFill>
            <a:srgbClr val="15171C"/>
          </a:solidFill>
          <a:ln w="12700">
            <a:solidFill>
              <a:srgbClr val="343844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10040112" y="548640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A2A7B3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sklad</a:t>
            </a:r>
            <a:endParaRPr lang="en-US" sz="1100" dirty="0"/>
          </a:p>
        </p:txBody>
      </p:sp>
      <p:sp>
        <p:nvSpPr>
          <p:cNvPr id="11" name="Shape 8"/>
          <p:cNvSpPr/>
          <p:nvPr/>
        </p:nvSpPr>
        <p:spPr>
          <a:xfrm>
            <a:off x="8769096" y="1188720"/>
            <a:ext cx="923544" cy="0"/>
          </a:xfrm>
          <a:prstGeom prst="line">
            <a:avLst/>
          </a:prstGeom>
          <a:noFill/>
          <a:ln w="9525">
            <a:solidFill>
              <a:srgbClr val="FE6019"/>
            </a:solidFill>
            <a:prstDash val="solid"/>
          </a:ln>
        </p:spPr>
      </p:sp>
      <p:sp>
        <p:nvSpPr>
          <p:cNvPr id="12" name="Shape 9"/>
          <p:cNvSpPr/>
          <p:nvPr/>
        </p:nvSpPr>
        <p:spPr>
          <a:xfrm>
            <a:off x="9692640" y="1069848"/>
            <a:ext cx="237744" cy="237744"/>
          </a:xfrm>
          <a:prstGeom prst="rect">
            <a:avLst/>
          </a:prstGeom>
          <a:solidFill>
            <a:srgbClr val="2B170D"/>
          </a:solidFill>
          <a:ln w="12700">
            <a:solidFill>
              <a:srgbClr val="FE6019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10040112" y="1051560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fakturace</a:t>
            </a:r>
            <a:endParaRPr lang="en-US" sz="1100" dirty="0"/>
          </a:p>
        </p:txBody>
      </p:sp>
      <p:sp>
        <p:nvSpPr>
          <p:cNvPr id="14" name="Shape 11"/>
          <p:cNvSpPr/>
          <p:nvPr/>
        </p:nvSpPr>
        <p:spPr>
          <a:xfrm>
            <a:off x="8769096" y="1188720"/>
            <a:ext cx="923544" cy="502920"/>
          </a:xfrm>
          <a:prstGeom prst="line">
            <a:avLst/>
          </a:prstGeom>
          <a:noFill/>
          <a:ln w="9525">
            <a:solidFill>
              <a:srgbClr val="343844"/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9692640" y="1572768"/>
            <a:ext cx="237744" cy="237744"/>
          </a:xfrm>
          <a:prstGeom prst="rect">
            <a:avLst/>
          </a:prstGeom>
          <a:solidFill>
            <a:srgbClr val="15171C"/>
          </a:solidFill>
          <a:ln w="12700">
            <a:solidFill>
              <a:srgbClr val="343844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10040112" y="1554480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A2A7B3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doprava</a:t>
            </a:r>
            <a:endParaRPr lang="en-US" sz="1100" dirty="0"/>
          </a:p>
        </p:txBody>
      </p:sp>
      <p:sp>
        <p:nvSpPr>
          <p:cNvPr id="17" name="Text 14"/>
          <p:cNvSpPr>
            <a:spLocks noGrp="1"/>
          </p:cNvSpPr>
          <p:nvPr>
            <p:ph type="body" idx="115" hasCustomPrompt="1"/>
          </p:nvPr>
        </p:nvSpPr>
        <p:spPr>
          <a:xfrm>
            <a:off x="640080" y="2743200"/>
            <a:ext cx="8229600" cy="320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3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3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NABÍDKA · MĚSÍC ROK</a:t>
            </a:r>
            <a:endParaRPr lang="en-US" sz="1300" dirty="0"/>
          </a:p>
        </p:txBody>
      </p:sp>
      <p:sp>
        <p:nvSpPr>
          <p:cNvPr id="18" name="Text 14"/>
          <p:cNvSpPr>
            <a:spLocks noGrp="1"/>
          </p:cNvSpPr>
          <p:nvPr>
            <p:ph type="title" idx="116" hasCustomPrompt="1"/>
          </p:nvPr>
        </p:nvSpPr>
        <p:spPr>
          <a:xfrm>
            <a:off x="640080" y="3154680"/>
            <a:ext cx="9601200" cy="17373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8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8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Název prezentace, pointa oranžově</a:t>
            </a:r>
            <a:endParaRPr lang="en-US" sz="4800" dirty="0"/>
          </a:p>
        </p:txBody>
      </p:sp>
      <p:sp>
        <p:nvSpPr>
          <p:cNvPr id="19" name="Text 14"/>
          <p:cNvSpPr>
            <a:spLocks noGrp="1"/>
          </p:cNvSpPr>
          <p:nvPr>
            <p:ph type="body" idx="117" hasCustomPrompt="1"/>
          </p:nvPr>
        </p:nvSpPr>
        <p:spPr>
          <a:xfrm>
            <a:off x="640080" y="4983480"/>
            <a:ext cx="9601200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0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20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Jedna věta, co si má posluchač odnést</a:t>
            </a:r>
            <a:endParaRPr lang="en-US" sz="2000" dirty="0"/>
          </a:p>
        </p:txBody>
      </p:sp>
      <p:sp>
        <p:nvSpPr>
          <p:cNvPr id="20" name="Text 14"/>
          <p:cNvSpPr/>
          <p:nvPr/>
        </p:nvSpPr>
        <p:spPr>
          <a:xfrm>
            <a:off x="640080" y="617220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F768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codedock.com</a:t>
            </a:r>
            <a:endParaRPr lang="en-US" sz="1200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ddělovač sekce (tmavý)">
    <p:bg>
      <p:bgPr>
        <a:solidFill>
          <a:srgbClr val="0A0A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640080" y="2148840"/>
            <a:ext cx="2743200" cy="4572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0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20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01</a:t>
            </a:r>
            <a:endParaRPr lang="en-US" sz="20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697480"/>
            <a:ext cx="10058400" cy="15544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8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8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Název sekce</a:t>
            </a:r>
            <a:endParaRPr lang="en-US" sz="48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4297680"/>
            <a:ext cx="9144000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0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20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Volitelný podnadpis</a:t>
            </a:r>
            <a:endParaRPr lang="en-US" sz="2000" dirty="0"/>
          </a:p>
        </p:txBody>
      </p:sp>
      <p:pic>
        <p:nvPicPr>
          <p:cNvPr id="5" name="Image 0" descr="C:\Projekty\CodeDock-Brand-Manual\logo\png\codedock-symbol-5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6291072"/>
            <a:ext cx="237744" cy="237744"/>
          </a:xfrm>
          <a:prstGeom prst="rect">
            <a:avLst/>
          </a:prstGeom>
        </p:spPr>
      </p:pic>
      <p:sp>
        <p:nvSpPr>
          <p:cNvPr id="6" name="Text 0"/>
          <p:cNvSpPr/>
          <p:nvPr/>
        </p:nvSpPr>
        <p:spPr>
          <a:xfrm>
            <a:off x="1005840" y="6272784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F768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codedock.com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637215" y="6318504"/>
            <a:ext cx="9144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lIns="0" tIns="0" rIns="0" bIns="0"/>
          <a:lstStyle>
            <a:lvl1pPr>
              <a:defRPr sz="1000">
                <a:solidFill>
                  <a:srgbClr val="6F7686"/>
                </a:solidFill>
                <a:latin typeface="JetBrains Mono"/>
                <a:ea typeface="JetBrains Mono"/>
                <a:cs typeface="JetBrains Mon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 (tmavý)">
    <p:bg>
      <p:bgPr>
        <a:solidFill>
          <a:srgbClr val="0A0A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640080" y="502920"/>
            <a:ext cx="10911535" cy="320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2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2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ŠTÍTEK SEKCE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868680"/>
            <a:ext cx="10911535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2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2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Nadpis větou, pointa oranžově</a:t>
            </a:r>
            <a:endParaRPr lang="en-US" sz="32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2011680"/>
            <a:ext cx="10911535" cy="39319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spcAft>
                <a:spcPts val="800"/>
              </a:spcAft>
              <a:buNone/>
              <a:defRPr lang="en-US" sz="18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spcAft>
                <a:spcPts val="800"/>
              </a:spcAft>
              <a:buNone/>
            </a:pPr>
            <a:r>
              <a:rPr lang="en-US" sz="18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Text nebo odrážky. Krátké věty, čísla místo přídavných jmen.</a:t>
            </a:r>
            <a:endParaRPr lang="en-US" sz="1800" dirty="0"/>
          </a:p>
        </p:txBody>
      </p:sp>
      <p:pic>
        <p:nvPicPr>
          <p:cNvPr id="5" name="Image 0" descr="C:\Projekty\CodeDock-Brand-Manual\logo\png\codedock-symbol-5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6291072"/>
            <a:ext cx="237744" cy="237744"/>
          </a:xfrm>
          <a:prstGeom prst="rect">
            <a:avLst/>
          </a:prstGeom>
        </p:spPr>
      </p:pic>
      <p:sp>
        <p:nvSpPr>
          <p:cNvPr id="6" name="Text 0"/>
          <p:cNvSpPr/>
          <p:nvPr/>
        </p:nvSpPr>
        <p:spPr>
          <a:xfrm>
            <a:off x="1005840" y="6272784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F768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codedock.com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637215" y="6318504"/>
            <a:ext cx="9144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lIns="0" tIns="0" rIns="0" bIns="0"/>
          <a:lstStyle>
            <a:lvl1pPr>
              <a:defRPr sz="1000">
                <a:solidFill>
                  <a:srgbClr val="6F7686"/>
                </a:solidFill>
                <a:latin typeface="JetBrains Mono"/>
                <a:ea typeface="JetBrains Mono"/>
                <a:cs typeface="JetBrains Mon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 (světlý)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640080" y="502920"/>
            <a:ext cx="10911535" cy="320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2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2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ŠTÍTEK SEKCE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868680"/>
            <a:ext cx="10911535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200" b="1" dirty="0">
                <a:solidFill>
                  <a:srgbClr val="111418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200" b="1" dirty="0">
                <a:solidFill>
                  <a:srgbClr val="111418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Nadpis větou, pointa oranžově</a:t>
            </a:r>
            <a:endParaRPr lang="en-US" sz="32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2011680"/>
            <a:ext cx="10911535" cy="39319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spcAft>
                <a:spcPts val="800"/>
              </a:spcAft>
              <a:buNone/>
              <a:defRPr lang="en-US" sz="1800" dirty="0">
                <a:solidFill>
                  <a:srgbClr val="5B6270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spcAft>
                <a:spcPts val="800"/>
              </a:spcAft>
              <a:buNone/>
            </a:pPr>
            <a:r>
              <a:rPr lang="en-US" sz="1800" dirty="0">
                <a:solidFill>
                  <a:srgbClr val="5B6270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Text nebo odrážky. Krátké věty, čísla místo přídavných jmen.</a:t>
            </a:r>
            <a:endParaRPr lang="en-US" sz="1800" dirty="0"/>
          </a:p>
        </p:txBody>
      </p:sp>
      <p:pic>
        <p:nvPicPr>
          <p:cNvPr id="5" name="Image 0" descr="C:\Projekty\CodeDock-Brand-Manual\logo\png\codedock-symbol-5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6291072"/>
            <a:ext cx="237744" cy="237744"/>
          </a:xfrm>
          <a:prstGeom prst="rect">
            <a:avLst/>
          </a:prstGeom>
        </p:spPr>
      </p:pic>
      <p:sp>
        <p:nvSpPr>
          <p:cNvPr id="6" name="Text 0"/>
          <p:cNvSpPr/>
          <p:nvPr/>
        </p:nvSpPr>
        <p:spPr>
          <a:xfrm>
            <a:off x="1005840" y="6272784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F768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codedock.com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637215" y="6318504"/>
            <a:ext cx="9144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lIns="0" tIns="0" rIns="0" bIns="0"/>
          <a:lstStyle>
            <a:lvl1pPr>
              <a:defRPr sz="1000">
                <a:solidFill>
                  <a:srgbClr val="6F7686"/>
                </a:solidFill>
                <a:latin typeface="JetBrains Mono"/>
                <a:ea typeface="JetBrains Mono"/>
                <a:cs typeface="JetBrains Mon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va sloupce (tmavý)">
    <p:bg>
      <p:bgPr>
        <a:solidFill>
          <a:srgbClr val="0A0A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640080" y="502920"/>
            <a:ext cx="10911535" cy="320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2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2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ŠTÍTEK SEKCE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868680"/>
            <a:ext cx="10911535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2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2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Nadpis větou, pointa oranžově</a:t>
            </a:r>
            <a:endParaRPr lang="en-US" sz="32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2011680"/>
            <a:ext cx="5181448" cy="4114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0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20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Levý sloupec</a:t>
            </a:r>
            <a:endParaRPr lang="en-US" sz="2000" dirty="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2560320"/>
            <a:ext cx="5181448" cy="33832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spcAft>
                <a:spcPts val="600"/>
              </a:spcAft>
              <a:buNone/>
              <a:defRPr lang="en-US" sz="17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spcAft>
                <a:spcPts val="600"/>
              </a:spcAft>
              <a:buNone/>
            </a:pPr>
            <a:r>
              <a:rPr lang="en-US" sz="17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Obsah levého sloupce</a:t>
            </a:r>
            <a:endParaRPr lang="en-US" sz="1700" dirty="0"/>
          </a:p>
        </p:txBody>
      </p:sp>
      <p:sp>
        <p:nvSpPr>
          <p:cNvPr id="6" name="Text 0"/>
          <p:cNvSpPr>
            <a:spLocks noGrp="1"/>
          </p:cNvSpPr>
          <p:nvPr>
            <p:ph type="body" idx="104" hasCustomPrompt="1"/>
          </p:nvPr>
        </p:nvSpPr>
        <p:spPr>
          <a:xfrm>
            <a:off x="6370168" y="2011680"/>
            <a:ext cx="5181448" cy="4114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0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20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Pravý sloupec</a:t>
            </a:r>
            <a:endParaRPr lang="en-US" sz="2000" dirty="0"/>
          </a:p>
        </p:txBody>
      </p:sp>
      <p:sp>
        <p:nvSpPr>
          <p:cNvPr id="7" name="Text 0"/>
          <p:cNvSpPr>
            <a:spLocks noGrp="1"/>
          </p:cNvSpPr>
          <p:nvPr>
            <p:ph type="body" idx="105" hasCustomPrompt="1"/>
          </p:nvPr>
        </p:nvSpPr>
        <p:spPr>
          <a:xfrm>
            <a:off x="6370168" y="2560320"/>
            <a:ext cx="5181448" cy="33832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spcAft>
                <a:spcPts val="600"/>
              </a:spcAft>
              <a:buNone/>
              <a:defRPr lang="en-US" sz="17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spcAft>
                <a:spcPts val="600"/>
              </a:spcAft>
              <a:buNone/>
            </a:pPr>
            <a:r>
              <a:rPr lang="en-US" sz="17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Obsah pravého sloupce</a:t>
            </a:r>
            <a:endParaRPr lang="en-US" sz="1700" dirty="0"/>
          </a:p>
        </p:txBody>
      </p:sp>
      <p:pic>
        <p:nvPicPr>
          <p:cNvPr id="8" name="Image 0" descr="C:\Projekty\CodeDock-Brand-Manual\logo\png\codedock-symbol-5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6291072"/>
            <a:ext cx="237744" cy="237744"/>
          </a:xfrm>
          <a:prstGeom prst="rect">
            <a:avLst/>
          </a:prstGeom>
        </p:spPr>
      </p:pic>
      <p:sp>
        <p:nvSpPr>
          <p:cNvPr id="9" name="Text 0"/>
          <p:cNvSpPr/>
          <p:nvPr/>
        </p:nvSpPr>
        <p:spPr>
          <a:xfrm>
            <a:off x="1005840" y="6272784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F768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codedock.com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637215" y="6318504"/>
            <a:ext cx="9144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lIns="0" tIns="0" rIns="0" bIns="0"/>
          <a:lstStyle>
            <a:lvl1pPr>
              <a:defRPr sz="1000">
                <a:solidFill>
                  <a:srgbClr val="6F7686"/>
                </a:solidFill>
                <a:latin typeface="JetBrains Mono"/>
                <a:ea typeface="JetBrains Mono"/>
                <a:cs typeface="JetBrains Mon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va sloupce (světlý)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640080" y="502920"/>
            <a:ext cx="10911535" cy="320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2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2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ŠTÍTEK SEKCE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868680"/>
            <a:ext cx="10911535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200" b="1" dirty="0">
                <a:solidFill>
                  <a:srgbClr val="111418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200" b="1" dirty="0">
                <a:solidFill>
                  <a:srgbClr val="111418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Nadpis větou, pointa oranžově</a:t>
            </a:r>
            <a:endParaRPr lang="en-US" sz="32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2011680"/>
            <a:ext cx="5181448" cy="4114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000" b="1" dirty="0">
                <a:solidFill>
                  <a:srgbClr val="111418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2000" b="1" dirty="0">
                <a:solidFill>
                  <a:srgbClr val="111418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Levý sloupec</a:t>
            </a:r>
            <a:endParaRPr lang="en-US" sz="2000" dirty="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2560320"/>
            <a:ext cx="5181448" cy="33832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spcAft>
                <a:spcPts val="600"/>
              </a:spcAft>
              <a:buNone/>
              <a:defRPr lang="en-US" sz="1700" dirty="0">
                <a:solidFill>
                  <a:srgbClr val="5B6270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spcAft>
                <a:spcPts val="600"/>
              </a:spcAft>
              <a:buNone/>
            </a:pPr>
            <a:r>
              <a:rPr lang="en-US" sz="1700" dirty="0">
                <a:solidFill>
                  <a:srgbClr val="5B6270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Obsah levého sloupce</a:t>
            </a:r>
            <a:endParaRPr lang="en-US" sz="1700" dirty="0"/>
          </a:p>
        </p:txBody>
      </p:sp>
      <p:sp>
        <p:nvSpPr>
          <p:cNvPr id="6" name="Text 0"/>
          <p:cNvSpPr>
            <a:spLocks noGrp="1"/>
          </p:cNvSpPr>
          <p:nvPr>
            <p:ph type="body" idx="104" hasCustomPrompt="1"/>
          </p:nvPr>
        </p:nvSpPr>
        <p:spPr>
          <a:xfrm>
            <a:off x="6370168" y="2011680"/>
            <a:ext cx="5181448" cy="4114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000" b="1" dirty="0">
                <a:solidFill>
                  <a:srgbClr val="111418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2000" b="1" dirty="0">
                <a:solidFill>
                  <a:srgbClr val="111418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Pravý sloupec</a:t>
            </a:r>
            <a:endParaRPr lang="en-US" sz="2000" dirty="0"/>
          </a:p>
        </p:txBody>
      </p:sp>
      <p:sp>
        <p:nvSpPr>
          <p:cNvPr id="7" name="Text 0"/>
          <p:cNvSpPr>
            <a:spLocks noGrp="1"/>
          </p:cNvSpPr>
          <p:nvPr>
            <p:ph type="body" idx="105" hasCustomPrompt="1"/>
          </p:nvPr>
        </p:nvSpPr>
        <p:spPr>
          <a:xfrm>
            <a:off x="6370168" y="2560320"/>
            <a:ext cx="5181448" cy="33832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spcAft>
                <a:spcPts val="600"/>
              </a:spcAft>
              <a:buNone/>
              <a:defRPr lang="en-US" sz="1700" dirty="0">
                <a:solidFill>
                  <a:srgbClr val="5B6270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spcAft>
                <a:spcPts val="600"/>
              </a:spcAft>
              <a:buNone/>
            </a:pPr>
            <a:r>
              <a:rPr lang="en-US" sz="1700" dirty="0">
                <a:solidFill>
                  <a:srgbClr val="5B6270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Obsah pravého sloupce</a:t>
            </a:r>
            <a:endParaRPr lang="en-US" sz="1700" dirty="0"/>
          </a:p>
        </p:txBody>
      </p:sp>
      <p:pic>
        <p:nvPicPr>
          <p:cNvPr id="8" name="Image 0" descr="C:\Projekty\CodeDock-Brand-Manual\logo\png\codedock-symbol-5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6291072"/>
            <a:ext cx="237744" cy="237744"/>
          </a:xfrm>
          <a:prstGeom prst="rect">
            <a:avLst/>
          </a:prstGeom>
        </p:spPr>
      </p:pic>
      <p:sp>
        <p:nvSpPr>
          <p:cNvPr id="9" name="Text 0"/>
          <p:cNvSpPr/>
          <p:nvPr/>
        </p:nvSpPr>
        <p:spPr>
          <a:xfrm>
            <a:off x="1005840" y="6272784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F768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codedock.com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637215" y="6318504"/>
            <a:ext cx="9144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lIns="0" tIns="0" rIns="0" bIns="0"/>
          <a:lstStyle>
            <a:lvl1pPr>
              <a:defRPr sz="1000">
                <a:solidFill>
                  <a:srgbClr val="6F7686"/>
                </a:solidFill>
                <a:latin typeface="JetBrains Mono"/>
                <a:ea typeface="JetBrains Mono"/>
                <a:cs typeface="JetBrains Mon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en nadpis (tmavý)">
    <p:bg>
      <p:bgPr>
        <a:solidFill>
          <a:srgbClr val="0A0A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640080" y="502920"/>
            <a:ext cx="10911535" cy="320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2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2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ŠTÍTEK SEKCE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868680"/>
            <a:ext cx="10911535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2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2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Nadpis větou, pointa oranžově</a:t>
            </a:r>
            <a:endParaRPr lang="en-US" sz="3200" dirty="0"/>
          </a:p>
        </p:txBody>
      </p:sp>
      <p:pic>
        <p:nvPicPr>
          <p:cNvPr id="4" name="Image 0" descr="C:\Projekty\CodeDock-Brand-Manual\logo\png\codedock-symbol-5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6291072"/>
            <a:ext cx="237744" cy="237744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005840" y="6272784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F768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codedock.com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637215" y="6318504"/>
            <a:ext cx="9144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lIns="0" tIns="0" rIns="0" bIns="0"/>
          <a:lstStyle>
            <a:lvl1pPr>
              <a:defRPr sz="1000">
                <a:solidFill>
                  <a:srgbClr val="6F7686"/>
                </a:solidFill>
                <a:latin typeface="JetBrains Mono"/>
                <a:ea typeface="JetBrains Mono"/>
                <a:cs typeface="JetBrains Mon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en nadpis (světlý)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640080" y="502920"/>
            <a:ext cx="10911535" cy="320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2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2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ŠTÍTEK SEKCE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868680"/>
            <a:ext cx="10911535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200" b="1" dirty="0">
                <a:solidFill>
                  <a:srgbClr val="111418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200" b="1" dirty="0">
                <a:solidFill>
                  <a:srgbClr val="111418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Nadpis větou, pointa oranžově</a:t>
            </a:r>
            <a:endParaRPr lang="en-US" sz="3200" dirty="0"/>
          </a:p>
        </p:txBody>
      </p:sp>
      <p:pic>
        <p:nvPicPr>
          <p:cNvPr id="4" name="Image 0" descr="C:\Projekty\CodeDock-Brand-Manual\logo\png\codedock-symbol-5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6291072"/>
            <a:ext cx="237744" cy="237744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1005840" y="6272784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F768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codedock.com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637215" y="6318504"/>
            <a:ext cx="9144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lIns="0" tIns="0" rIns="0" bIns="0"/>
          <a:lstStyle>
            <a:lvl1pPr>
              <a:defRPr sz="1000">
                <a:solidFill>
                  <a:srgbClr val="6F7686"/>
                </a:solidFill>
                <a:latin typeface="JetBrains Mono"/>
                <a:ea typeface="JetBrains Mono"/>
                <a:cs typeface="JetBrains Mon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lké číslo (tmavý)">
    <p:bg>
      <p:bgPr>
        <a:solidFill>
          <a:srgbClr val="0A0A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640080" y="1463040"/>
            <a:ext cx="10911535" cy="320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2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2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ŠTÍTEK SEKCE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640080" y="1828800"/>
            <a:ext cx="10911535" cy="20116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3200" b="1" dirty="0">
                <a:solidFill>
                  <a:srgbClr val="FE6019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3200" b="1" dirty="0">
                <a:solidFill>
                  <a:srgbClr val="FE6019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−80 %</a:t>
            </a:r>
            <a:endParaRPr lang="en-US" sz="132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4069080"/>
            <a:ext cx="8686800" cy="10972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600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2600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Co číslo znamená, jednou větou</a:t>
            </a:r>
            <a:endParaRPr lang="en-US" sz="2600" dirty="0"/>
          </a:p>
        </p:txBody>
      </p:sp>
      <p:pic>
        <p:nvPicPr>
          <p:cNvPr id="5" name="Image 0" descr="C:\Projekty\CodeDock-Brand-Manual\logo\png\codedock-symbol-5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6291072"/>
            <a:ext cx="237744" cy="237744"/>
          </a:xfrm>
          <a:prstGeom prst="rect">
            <a:avLst/>
          </a:prstGeom>
        </p:spPr>
      </p:pic>
      <p:sp>
        <p:nvSpPr>
          <p:cNvPr id="6" name="Text 0"/>
          <p:cNvSpPr/>
          <p:nvPr/>
        </p:nvSpPr>
        <p:spPr>
          <a:xfrm>
            <a:off x="1005840" y="6272784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F768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codedock.com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637215" y="6318504"/>
            <a:ext cx="9144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lIns="0" tIns="0" rIns="0" bIns="0"/>
          <a:lstStyle>
            <a:lvl1pPr>
              <a:defRPr sz="1000">
                <a:solidFill>
                  <a:srgbClr val="6F7686"/>
                </a:solidFill>
                <a:latin typeface="JetBrains Mono"/>
                <a:ea typeface="JetBrains Mono"/>
                <a:cs typeface="JetBrains Mon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ávěr a kontakt (tmavý)">
    <p:bg>
      <p:bgPr>
        <a:solidFill>
          <a:srgbClr val="0A0A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223760" y="1188720"/>
            <a:ext cx="1143000" cy="0"/>
          </a:xfrm>
          <a:prstGeom prst="line">
            <a:avLst/>
          </a:prstGeom>
          <a:noFill/>
          <a:ln w="9525">
            <a:solidFill>
              <a:srgbClr val="343844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6949440" y="1051560"/>
            <a:ext cx="274320" cy="274320"/>
          </a:xfrm>
          <a:prstGeom prst="rect">
            <a:avLst/>
          </a:prstGeom>
          <a:solidFill>
            <a:srgbClr val="15171C"/>
          </a:solidFill>
          <a:ln w="12700">
            <a:solidFill>
              <a:srgbClr val="343844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7827264" y="1152144"/>
            <a:ext cx="73152" cy="73152"/>
          </a:xfrm>
          <a:prstGeom prst="rect">
            <a:avLst/>
          </a:prstGeom>
          <a:solidFill>
            <a:srgbClr val="EEF0F4"/>
          </a:solidFill>
          <a:ln w="6350">
            <a:solidFill>
              <a:srgbClr val="EEF0F4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8366760" y="987552"/>
            <a:ext cx="402336" cy="402336"/>
          </a:xfrm>
          <a:prstGeom prst="rect">
            <a:avLst/>
          </a:prstGeom>
          <a:solidFill>
            <a:srgbClr val="2B170D"/>
          </a:solidFill>
          <a:ln w="12700">
            <a:solidFill>
              <a:srgbClr val="FE6019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8503920" y="1124712"/>
            <a:ext cx="128016" cy="128016"/>
          </a:xfrm>
          <a:prstGeom prst="rect">
            <a:avLst/>
          </a:prstGeom>
          <a:solidFill>
            <a:srgbClr val="FE6019"/>
          </a:solidFill>
          <a:ln w="6350">
            <a:solidFill>
              <a:srgbClr val="FE6019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 flipV="1">
            <a:off x="8769096" y="685800"/>
            <a:ext cx="923544" cy="502920"/>
          </a:xfrm>
          <a:prstGeom prst="line">
            <a:avLst/>
          </a:prstGeom>
          <a:noFill/>
          <a:ln w="9525">
            <a:solidFill>
              <a:srgbClr val="343844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9692640" y="566928"/>
            <a:ext cx="237744" cy="237744"/>
          </a:xfrm>
          <a:prstGeom prst="rect">
            <a:avLst/>
          </a:prstGeom>
          <a:solidFill>
            <a:srgbClr val="15171C"/>
          </a:solidFill>
          <a:ln w="12700">
            <a:solidFill>
              <a:srgbClr val="343844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0040112" y="548640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A2A7B3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sklad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8769096" y="1188720"/>
            <a:ext cx="923544" cy="0"/>
          </a:xfrm>
          <a:prstGeom prst="line">
            <a:avLst/>
          </a:prstGeom>
          <a:noFill/>
          <a:ln w="9525">
            <a:solidFill>
              <a:srgbClr val="FE6019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9692640" y="1069848"/>
            <a:ext cx="237744" cy="237744"/>
          </a:xfrm>
          <a:prstGeom prst="rect">
            <a:avLst/>
          </a:prstGeom>
          <a:solidFill>
            <a:srgbClr val="2B170D"/>
          </a:solidFill>
          <a:ln w="12700">
            <a:solidFill>
              <a:srgbClr val="FE601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0040112" y="1051560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fakturace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8769096" y="1188720"/>
            <a:ext cx="923544" cy="502920"/>
          </a:xfrm>
          <a:prstGeom prst="line">
            <a:avLst/>
          </a:prstGeom>
          <a:noFill/>
          <a:ln w="9525">
            <a:solidFill>
              <a:srgbClr val="343844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9692640" y="1572768"/>
            <a:ext cx="237744" cy="237744"/>
          </a:xfrm>
          <a:prstGeom prst="rect">
            <a:avLst/>
          </a:prstGeom>
          <a:solidFill>
            <a:srgbClr val="15171C"/>
          </a:solidFill>
          <a:ln w="12700">
            <a:solidFill>
              <a:srgbClr val="343844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10040112" y="1554480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A2A7B3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doprava</a:t>
            </a:r>
            <a:endParaRPr lang="en-US" sz="1100" dirty="0"/>
          </a:p>
        </p:txBody>
      </p:sp>
      <p:sp>
        <p:nvSpPr>
          <p:cNvPr id="16" name="Text 14"/>
          <p:cNvSpPr>
            <a:spLocks noGrp="1"/>
          </p:cNvSpPr>
          <p:nvPr>
            <p:ph type="title" idx="114" hasCustomPrompt="1"/>
          </p:nvPr>
        </p:nvSpPr>
        <p:spPr>
          <a:xfrm>
            <a:off x="640080" y="2194560"/>
            <a:ext cx="9601200" cy="12801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8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8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Další krok</a:t>
            </a:r>
            <a:endParaRPr lang="en-US" sz="4800" dirty="0"/>
          </a:p>
        </p:txBody>
      </p:sp>
      <p:sp>
        <p:nvSpPr>
          <p:cNvPr id="17" name="Text 14"/>
          <p:cNvSpPr>
            <a:spLocks noGrp="1"/>
          </p:cNvSpPr>
          <p:nvPr>
            <p:ph type="body" idx="115" hasCustomPrompt="1"/>
          </p:nvPr>
        </p:nvSpPr>
        <p:spPr>
          <a:xfrm>
            <a:off x="640080" y="3566160"/>
            <a:ext cx="960120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spcAft>
                <a:spcPts val="400"/>
              </a:spcAft>
              <a:buNone/>
              <a:defRPr lang="en-US" sz="20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spcAft>
                <a:spcPts val="400"/>
              </a:spcAft>
              <a:buNone/>
            </a:pPr>
            <a:r>
              <a:rPr lang="en-US" sz="20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Kontakt nebo konkrétní výzva k akci</a:t>
            </a:r>
            <a:endParaRPr lang="en-US" sz="2000" dirty="0"/>
          </a:p>
        </p:txBody>
      </p:sp>
      <p:pic>
        <p:nvPicPr>
          <p:cNvPr id="18" name="Image 0" descr="C:\Projekty\CodeDock-Brand-Manual\logo\png\codedock-logo-horizontal-1200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5897880"/>
            <a:ext cx="1645920" cy="336042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ebinář – úvod (tmavý)">
    <p:bg>
      <p:bgPr>
        <a:solidFill>
          <a:srgbClr val="0A0A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C:\Projekty\CodeDock-Brand-Manual\logo\png\codedock-logo-horizontal-1200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640080"/>
            <a:ext cx="2011680" cy="410718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7223760" y="1188720"/>
            <a:ext cx="1143000" cy="0"/>
          </a:xfrm>
          <a:prstGeom prst="line">
            <a:avLst/>
          </a:prstGeom>
          <a:noFill/>
          <a:ln w="9525">
            <a:solidFill>
              <a:srgbClr val="343844"/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6949440" y="1051560"/>
            <a:ext cx="274320" cy="274320"/>
          </a:xfrm>
          <a:prstGeom prst="rect">
            <a:avLst/>
          </a:prstGeom>
          <a:solidFill>
            <a:srgbClr val="15171C"/>
          </a:solidFill>
          <a:ln w="12700">
            <a:solidFill>
              <a:srgbClr val="343844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7827264" y="1152144"/>
            <a:ext cx="73152" cy="73152"/>
          </a:xfrm>
          <a:prstGeom prst="rect">
            <a:avLst/>
          </a:prstGeom>
          <a:solidFill>
            <a:srgbClr val="EEF0F4"/>
          </a:solidFill>
          <a:ln w="6350">
            <a:solidFill>
              <a:srgbClr val="EEF0F4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8366760" y="987552"/>
            <a:ext cx="402336" cy="402336"/>
          </a:xfrm>
          <a:prstGeom prst="rect">
            <a:avLst/>
          </a:prstGeom>
          <a:solidFill>
            <a:srgbClr val="2B170D"/>
          </a:solidFill>
          <a:ln w="12700">
            <a:solidFill>
              <a:srgbClr val="FE6019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8503920" y="1124712"/>
            <a:ext cx="128016" cy="128016"/>
          </a:xfrm>
          <a:prstGeom prst="rect">
            <a:avLst/>
          </a:prstGeom>
          <a:solidFill>
            <a:srgbClr val="FE6019"/>
          </a:solidFill>
          <a:ln w="6350">
            <a:solidFill>
              <a:srgbClr val="FE6019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 flipV="1">
            <a:off x="8769096" y="685800"/>
            <a:ext cx="923544" cy="502920"/>
          </a:xfrm>
          <a:prstGeom prst="line">
            <a:avLst/>
          </a:prstGeom>
          <a:noFill/>
          <a:ln w="9525">
            <a:solidFill>
              <a:srgbClr val="343844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9692640" y="566928"/>
            <a:ext cx="237744" cy="237744"/>
          </a:xfrm>
          <a:prstGeom prst="rect">
            <a:avLst/>
          </a:prstGeom>
          <a:solidFill>
            <a:srgbClr val="15171C"/>
          </a:solidFill>
          <a:ln w="12700">
            <a:solidFill>
              <a:srgbClr val="343844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10040112" y="548640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A2A7B3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sklad</a:t>
            </a:r>
            <a:endParaRPr lang="en-US" sz="1100" dirty="0"/>
          </a:p>
        </p:txBody>
      </p:sp>
      <p:sp>
        <p:nvSpPr>
          <p:cNvPr id="11" name="Shape 8"/>
          <p:cNvSpPr/>
          <p:nvPr/>
        </p:nvSpPr>
        <p:spPr>
          <a:xfrm>
            <a:off x="8769096" y="1188720"/>
            <a:ext cx="923544" cy="0"/>
          </a:xfrm>
          <a:prstGeom prst="line">
            <a:avLst/>
          </a:prstGeom>
          <a:noFill/>
          <a:ln w="9525">
            <a:solidFill>
              <a:srgbClr val="FE6019"/>
            </a:solidFill>
            <a:prstDash val="solid"/>
          </a:ln>
        </p:spPr>
      </p:sp>
      <p:sp>
        <p:nvSpPr>
          <p:cNvPr id="12" name="Shape 9"/>
          <p:cNvSpPr/>
          <p:nvPr/>
        </p:nvSpPr>
        <p:spPr>
          <a:xfrm>
            <a:off x="9692640" y="1069848"/>
            <a:ext cx="237744" cy="237744"/>
          </a:xfrm>
          <a:prstGeom prst="rect">
            <a:avLst/>
          </a:prstGeom>
          <a:solidFill>
            <a:srgbClr val="2B170D"/>
          </a:solidFill>
          <a:ln w="12700">
            <a:solidFill>
              <a:srgbClr val="FE6019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10040112" y="1051560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fakturace</a:t>
            </a:r>
            <a:endParaRPr lang="en-US" sz="1100" dirty="0"/>
          </a:p>
        </p:txBody>
      </p:sp>
      <p:sp>
        <p:nvSpPr>
          <p:cNvPr id="14" name="Shape 11"/>
          <p:cNvSpPr/>
          <p:nvPr/>
        </p:nvSpPr>
        <p:spPr>
          <a:xfrm>
            <a:off x="8769096" y="1188720"/>
            <a:ext cx="923544" cy="502920"/>
          </a:xfrm>
          <a:prstGeom prst="line">
            <a:avLst/>
          </a:prstGeom>
          <a:noFill/>
          <a:ln w="9525">
            <a:solidFill>
              <a:srgbClr val="343844"/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9692640" y="1572768"/>
            <a:ext cx="237744" cy="237744"/>
          </a:xfrm>
          <a:prstGeom prst="rect">
            <a:avLst/>
          </a:prstGeom>
          <a:solidFill>
            <a:srgbClr val="15171C"/>
          </a:solidFill>
          <a:ln w="12700">
            <a:solidFill>
              <a:srgbClr val="343844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10040112" y="1554480"/>
            <a:ext cx="1280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A2A7B3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doprava</a:t>
            </a:r>
            <a:endParaRPr lang="en-US" sz="1100" dirty="0"/>
          </a:p>
        </p:txBody>
      </p:sp>
      <p:sp>
        <p:nvSpPr>
          <p:cNvPr id="17" name="Text 14"/>
          <p:cNvSpPr>
            <a:spLocks noGrp="1"/>
          </p:cNvSpPr>
          <p:nvPr>
            <p:ph type="body" idx="115" hasCustomPrompt="1"/>
          </p:nvPr>
        </p:nvSpPr>
        <p:spPr>
          <a:xfrm>
            <a:off x="640080" y="2514600"/>
            <a:ext cx="9144000" cy="320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3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3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WEBINÁŘ · DATUM · ČAS</a:t>
            </a:r>
            <a:endParaRPr lang="en-US" sz="1300" dirty="0"/>
          </a:p>
        </p:txBody>
      </p:sp>
      <p:sp>
        <p:nvSpPr>
          <p:cNvPr id="18" name="Text 14"/>
          <p:cNvSpPr>
            <a:spLocks noGrp="1"/>
          </p:cNvSpPr>
          <p:nvPr>
            <p:ph type="title" idx="116" hasCustomPrompt="1"/>
          </p:nvPr>
        </p:nvSpPr>
        <p:spPr>
          <a:xfrm>
            <a:off x="640080" y="2926080"/>
            <a:ext cx="9601200" cy="16459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4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4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Název webináře</a:t>
            </a:r>
            <a:endParaRPr lang="en-US" sz="4400" dirty="0"/>
          </a:p>
        </p:txBody>
      </p:sp>
      <p:sp>
        <p:nvSpPr>
          <p:cNvPr id="19" name="Text 14"/>
          <p:cNvSpPr>
            <a:spLocks noGrp="1"/>
          </p:cNvSpPr>
          <p:nvPr>
            <p:ph type="body" idx="117" hasCustomPrompt="1"/>
          </p:nvPr>
        </p:nvSpPr>
        <p:spPr>
          <a:xfrm>
            <a:off x="640080" y="4709160"/>
            <a:ext cx="640080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0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20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Jméno řečníka</a:t>
            </a:r>
            <a:endParaRPr lang="en-US" sz="2000" dirty="0"/>
          </a:p>
        </p:txBody>
      </p:sp>
      <p:sp>
        <p:nvSpPr>
          <p:cNvPr id="20" name="Text 14"/>
          <p:cNvSpPr>
            <a:spLocks noGrp="1"/>
          </p:cNvSpPr>
          <p:nvPr>
            <p:ph type="body" idx="118" hasCustomPrompt="1"/>
          </p:nvPr>
        </p:nvSpPr>
        <p:spPr>
          <a:xfrm>
            <a:off x="640080" y="5074920"/>
            <a:ext cx="640080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6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6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Role, firma</a:t>
            </a:r>
            <a:endParaRPr lang="en-US" sz="1600" dirty="0"/>
          </a:p>
        </p:txBody>
      </p:sp>
      <p:sp>
        <p:nvSpPr>
          <p:cNvPr id="21" name="Shape 14"/>
          <p:cNvSpPr/>
          <p:nvPr/>
        </p:nvSpPr>
        <p:spPr>
          <a:xfrm>
            <a:off x="640080" y="6071616"/>
            <a:ext cx="109728" cy="109728"/>
          </a:xfrm>
          <a:prstGeom prst="rect">
            <a:avLst/>
          </a:prstGeom>
          <a:solidFill>
            <a:srgbClr val="4ADE80"/>
          </a:solidFill>
          <a:ln w="6350">
            <a:solidFill>
              <a:srgbClr val="4ADE80"/>
            </a:solidFill>
            <a:prstDash val="solid"/>
          </a:ln>
        </p:spPr>
      </p:sp>
      <p:sp>
        <p:nvSpPr>
          <p:cNvPr id="22" name="Text 15"/>
          <p:cNvSpPr/>
          <p:nvPr/>
        </p:nvSpPr>
        <p:spPr>
          <a:xfrm>
            <a:off x="914400" y="5989320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F768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Začneme za pár minut. Mikrofony jsou ztlumené, dotazy pište do chatu.</a:t>
            </a:r>
            <a:endParaRPr lang="en-US" sz="1200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ázdný (světlý)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C:\Projekty\CodeDock-Brand-Manual\logo\png\codedock-symbol-5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6291072"/>
            <a:ext cx="237744" cy="23774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005840" y="6272784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F7686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codedock.com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637215" y="6318504"/>
            <a:ext cx="9144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lIns="0" tIns="0" rIns="0" bIns="0"/>
          <a:lstStyle>
            <a:lvl1pPr>
              <a:defRPr sz="1000">
                <a:solidFill>
                  <a:srgbClr val="6F7686"/>
                </a:solidFill>
                <a:latin typeface="JetBrains Mono"/>
                <a:ea typeface="JetBrains Mono"/>
                <a:cs typeface="JetBrains Mon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637215" y="6318504"/>
            <a:ext cx="9144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lIns="0" tIns="0" rIns="0" bIns="0"/>
          <a:lstStyle>
            <a:lvl1pPr>
              <a:defRPr sz="1000">
                <a:solidFill>
                  <a:srgbClr val="6F7686"/>
                </a:solidFill>
                <a:latin typeface="JetBrains Mono"/>
                <a:ea typeface="JetBrains Mono"/>
                <a:cs typeface="JetBrains Mon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odedock.com/cs/meet/tomas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4"/>
          <p:cNvSpPr>
            <a:spLocks noGrp="1"/>
          </p:cNvSpPr>
          <p:nvPr>
            <p:ph type="body" idx="115" hasCustomPrompt="1"/>
          </p:nvPr>
        </p:nvSpPr>
        <p:spPr>
          <a:xfrm>
            <a:off x="640080" y="274320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3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NABÍDKA · ŘÍJEN 2026</a:t>
            </a:r>
            <a:endParaRPr lang="en-US" sz="1300" dirty="0"/>
          </a:p>
        </p:txBody>
      </p:sp>
      <p:sp>
        <p:nvSpPr>
          <p:cNvPr id="3" name="Text 14"/>
          <p:cNvSpPr>
            <a:spLocks noGrp="1"/>
          </p:cNvSpPr>
          <p:nvPr>
            <p:ph type="title" idx="116" hasCustomPrompt="1"/>
          </p:nvPr>
        </p:nvSpPr>
        <p:spPr>
          <a:xfrm>
            <a:off x="640080" y="3154680"/>
            <a:ext cx="960120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48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Systémy, které fungují </a:t>
            </a:r>
            <a:r>
              <a:rPr lang="en-US" sz="4800" b="1" dirty="0">
                <a:solidFill>
                  <a:srgbClr val="FE6019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i pod zátěží</a:t>
            </a:r>
            <a:endParaRPr lang="en-US" sz="4800" dirty="0"/>
          </a:p>
        </p:txBody>
      </p:sp>
      <p:sp>
        <p:nvSpPr>
          <p:cNvPr id="4" name="Text 14"/>
          <p:cNvSpPr>
            <a:spLocks noGrp="1"/>
          </p:cNvSpPr>
          <p:nvPr>
            <p:ph type="body" idx="117" hasCustomPrompt="1"/>
          </p:nvPr>
        </p:nvSpPr>
        <p:spPr>
          <a:xfrm>
            <a:off x="640080" y="4983480"/>
            <a:ext cx="96012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Architektura, integrace a cloud pro složité systémy.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4"/>
          <p:cNvSpPr>
            <a:spLocks noGrp="1"/>
          </p:cNvSpPr>
          <p:nvPr>
            <p:ph type="body" idx="115" hasCustomPrompt="1"/>
          </p:nvPr>
        </p:nvSpPr>
        <p:spPr>
          <a:xfrm>
            <a:off x="640080" y="2514600"/>
            <a:ext cx="9144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3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WEBINÁŘ · 12. 11. 2026 · 10:00</a:t>
            </a:r>
            <a:endParaRPr lang="en-US" sz="1300" dirty="0"/>
          </a:p>
        </p:txBody>
      </p:sp>
      <p:sp>
        <p:nvSpPr>
          <p:cNvPr id="3" name="Text 14"/>
          <p:cNvSpPr>
            <a:spLocks noGrp="1"/>
          </p:cNvSpPr>
          <p:nvPr>
            <p:ph type="title" idx="116" hasCustomPrompt="1"/>
          </p:nvPr>
        </p:nvSpPr>
        <p:spPr>
          <a:xfrm>
            <a:off x="640080" y="2926080"/>
            <a:ext cx="960120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44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Proč integrace padají </a:t>
            </a:r>
            <a:r>
              <a:rPr lang="en-US" sz="4400" b="1" dirty="0">
                <a:solidFill>
                  <a:srgbClr val="FE6019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ve 2 ráno</a:t>
            </a:r>
            <a:endParaRPr lang="en-US" sz="4400" dirty="0"/>
          </a:p>
        </p:txBody>
      </p:sp>
      <p:sp>
        <p:nvSpPr>
          <p:cNvPr id="4" name="Text 14"/>
          <p:cNvSpPr>
            <a:spLocks noGrp="1"/>
          </p:cNvSpPr>
          <p:nvPr>
            <p:ph type="body" idx="117" hasCustomPrompt="1"/>
          </p:nvPr>
        </p:nvSpPr>
        <p:spPr>
          <a:xfrm>
            <a:off x="640080" y="4709160"/>
            <a:ext cx="6400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Tomáš Mikeš</a:t>
            </a:r>
            <a:endParaRPr lang="en-US" sz="2000" dirty="0"/>
          </a:p>
        </p:txBody>
      </p:sp>
      <p:sp>
        <p:nvSpPr>
          <p:cNvPr id="5" name="Text 14"/>
          <p:cNvSpPr>
            <a:spLocks noGrp="1"/>
          </p:cNvSpPr>
          <p:nvPr>
            <p:ph type="body" idx="118" hasCustomPrompt="1"/>
          </p:nvPr>
        </p:nvSpPr>
        <p:spPr>
          <a:xfrm>
            <a:off x="640080" y="5074920"/>
            <a:ext cx="6400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6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jednatel, CodeDock</a:t>
            </a:r>
            <a:endParaRPr lang="en-US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640080" y="2148840"/>
            <a:ext cx="2743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01</a:t>
            </a:r>
            <a:endParaRPr lang="en-US" sz="20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697480"/>
            <a:ext cx="1005840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48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Jak to dnes funguje</a:t>
            </a:r>
            <a:endParaRPr lang="en-US" sz="48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4297680"/>
            <a:ext cx="91440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Začínáme tím, co klient zažívá, ne tím, co prodáváme.</a:t>
            </a:r>
            <a:endParaRPr lang="en-US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637215" y="6318504"/>
            <a:ext cx="9144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lIns="0" tIns="0" rIns="0" bIns="0"/>
          <a:lstStyle>
            <a:lvl1pPr>
              <a:defRPr sz="1000">
                <a:solidFill>
                  <a:srgbClr val="6F7686"/>
                </a:solidFill>
                <a:latin typeface="JetBrains Mono"/>
                <a:ea typeface="JetBrains Mono"/>
                <a:cs typeface="JetBrains Mono"/>
              </a:defRPr>
            </a:lvl1pPr>
          </a:lstStyle>
          <a:p>
            <a:pPr algn="r"/>
            <a:fld id="{F7021451-1387-4CA6-816F-3879F97B5CBC}" type="slidenum">
              <a:rPr lang="en-US" b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640080" y="502920"/>
            <a:ext cx="1091153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VÝCHOZÍ STAV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868680"/>
            <a:ext cx="10911535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Integrace padají </a:t>
            </a:r>
            <a:r>
              <a:rPr lang="en-US" sz="3200" b="1" dirty="0">
                <a:solidFill>
                  <a:srgbClr val="FE6019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ve 2 ráno</a:t>
            </a:r>
            <a:endParaRPr lang="en-US" sz="32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2011680"/>
            <a:ext cx="10911535" cy="3931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28600" indent="-228600" algn="l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Objednávky z e-shopu se do skladu přenášejí dávkou jednou za noc.</a:t>
            </a:r>
            <a:endParaRPr lang="en-US" sz="1800" dirty="0"/>
          </a:p>
          <a:p>
            <a:pPr marL="228600" indent="-228600" algn="l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Když dávka spadne, data ráno ručně opravují dva lidé.</a:t>
            </a:r>
            <a:endParaRPr lang="en-US" sz="1800" dirty="0"/>
          </a:p>
          <a:p>
            <a:pPr marL="228600" indent="-228600" algn="l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Výpadek trvá v průměru 3 hodiny, zákazník mezitím nevidí stav objednávky.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637215" y="6318504"/>
            <a:ext cx="9144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lIns="0" tIns="0" rIns="0" bIns="0"/>
          <a:lstStyle>
            <a:lvl1pPr>
              <a:defRPr sz="1000">
                <a:solidFill>
                  <a:srgbClr val="6F7686"/>
                </a:solidFill>
                <a:latin typeface="JetBrains Mono"/>
                <a:ea typeface="JetBrains Mono"/>
                <a:cs typeface="JetBrains Mono"/>
              </a:defRPr>
            </a:lvl1pPr>
          </a:lstStyle>
          <a:p>
            <a:pPr algn="r"/>
            <a:fld id="{F7021451-1387-4CA6-816F-3879F97B5CBC}" type="slidenum">
              <a:rPr lang="en-US" b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640080" y="502920"/>
            <a:ext cx="1091153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ŘEŠENÍ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868680"/>
            <a:ext cx="10911535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111418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Najdeme příčinu a opravíme ji </a:t>
            </a:r>
            <a:r>
              <a:rPr lang="en-US" sz="3200" b="1" dirty="0">
                <a:solidFill>
                  <a:srgbClr val="FE6019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natrvalo</a:t>
            </a:r>
            <a:endParaRPr lang="en-US" sz="32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2011680"/>
            <a:ext cx="51814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111418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Dnes</a:t>
            </a:r>
            <a:endParaRPr lang="en-US" sz="2000" dirty="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2560320"/>
            <a:ext cx="5181448" cy="3383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28600" indent="-228600" algn="l">
              <a:spcAft>
                <a:spcPts val="600"/>
              </a:spcAft>
              <a:buSzPct val="100000"/>
              <a:buChar char="•"/>
            </a:pPr>
            <a:r>
              <a:rPr lang="en-US" sz="1700" dirty="0">
                <a:solidFill>
                  <a:srgbClr val="5B6270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Noční dávka, ruční opravy</a:t>
            </a:r>
            <a:endParaRPr lang="en-US" sz="1700" dirty="0"/>
          </a:p>
          <a:p>
            <a:pPr marL="228600" indent="-228600" algn="l">
              <a:spcAft>
                <a:spcPts val="600"/>
              </a:spcAft>
              <a:buSzPct val="100000"/>
              <a:buChar char="•"/>
            </a:pPr>
            <a:r>
              <a:rPr lang="en-US" sz="1700" dirty="0">
                <a:solidFill>
                  <a:srgbClr val="5B6270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Chyby se zjistí až ráno</a:t>
            </a:r>
            <a:endParaRPr lang="en-US" sz="1700" dirty="0"/>
          </a:p>
          <a:p>
            <a:pPr marL="228600" indent="-228600" algn="l">
              <a:spcAft>
                <a:spcPts val="600"/>
              </a:spcAft>
              <a:buSzPct val="100000"/>
              <a:buChar char="•"/>
            </a:pPr>
            <a:r>
              <a:rPr lang="en-US" sz="1700" dirty="0">
                <a:solidFill>
                  <a:srgbClr val="5B6270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Každá změna = riziko výpadku</a:t>
            </a:r>
            <a:endParaRPr lang="en-US" sz="1700" dirty="0"/>
          </a:p>
        </p:txBody>
      </p:sp>
      <p:sp>
        <p:nvSpPr>
          <p:cNvPr id="6" name="Text 0"/>
          <p:cNvSpPr>
            <a:spLocks noGrp="1"/>
          </p:cNvSpPr>
          <p:nvPr>
            <p:ph type="body" idx="104" hasCustomPrompt="1"/>
          </p:nvPr>
        </p:nvSpPr>
        <p:spPr>
          <a:xfrm>
            <a:off x="6370168" y="2011680"/>
            <a:ext cx="51814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111418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Po změně</a:t>
            </a:r>
            <a:endParaRPr lang="en-US" sz="2000" dirty="0"/>
          </a:p>
        </p:txBody>
      </p:sp>
      <p:sp>
        <p:nvSpPr>
          <p:cNvPr id="7" name="Text 0"/>
          <p:cNvSpPr>
            <a:spLocks noGrp="1"/>
          </p:cNvSpPr>
          <p:nvPr>
            <p:ph type="body" idx="105" hasCustomPrompt="1"/>
          </p:nvPr>
        </p:nvSpPr>
        <p:spPr>
          <a:xfrm>
            <a:off x="6370168" y="2560320"/>
            <a:ext cx="5181448" cy="3383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28600" indent="-228600" algn="l">
              <a:spcAft>
                <a:spcPts val="600"/>
              </a:spcAft>
              <a:buSzPct val="100000"/>
              <a:buChar char="•"/>
            </a:pPr>
            <a:r>
              <a:rPr lang="en-US" sz="1700" dirty="0">
                <a:solidFill>
                  <a:srgbClr val="5B6270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Události v reálném čase, fronta s opakováním</a:t>
            </a:r>
            <a:endParaRPr lang="en-US" sz="1700" dirty="0"/>
          </a:p>
          <a:p>
            <a:pPr marL="228600" indent="-228600" algn="l">
              <a:spcAft>
                <a:spcPts val="600"/>
              </a:spcAft>
              <a:buSzPct val="100000"/>
              <a:buChar char="•"/>
            </a:pPr>
            <a:r>
              <a:rPr lang="en-US" sz="1700" dirty="0">
                <a:solidFill>
                  <a:srgbClr val="5B6270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Upozornění do minuty, bez ručních zásahů</a:t>
            </a:r>
            <a:endParaRPr lang="en-US" sz="1700" dirty="0"/>
          </a:p>
          <a:p>
            <a:pPr marL="228600" indent="-228600" algn="l">
              <a:spcAft>
                <a:spcPts val="600"/>
              </a:spcAft>
              <a:buSzPct val="100000"/>
              <a:buChar char="•"/>
            </a:pPr>
            <a:r>
              <a:rPr lang="en-US" sz="1700" dirty="0">
                <a:solidFill>
                  <a:srgbClr val="5B6270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Nasazení bez výpadku</a:t>
            </a:r>
            <a:endParaRPr lang="en-US" sz="17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637215" y="6318504"/>
            <a:ext cx="9144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lIns="0" tIns="0" rIns="0" bIns="0"/>
          <a:lstStyle>
            <a:lvl1pPr>
              <a:defRPr sz="1000">
                <a:solidFill>
                  <a:srgbClr val="6F7686"/>
                </a:solidFill>
                <a:latin typeface="JetBrains Mono"/>
                <a:ea typeface="JetBrains Mono"/>
                <a:cs typeface="JetBrains Mono"/>
              </a:defRPr>
            </a:lvl1pPr>
          </a:lstStyle>
          <a:p>
            <a:pPr algn="r"/>
            <a:fld id="{F7021451-1387-4CA6-816F-3879F97B5CBC}" type="slidenum">
              <a:rPr lang="en-US" b="0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640080" y="1463040"/>
            <a:ext cx="1091153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VÝSLEDEK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640080" y="1828800"/>
            <a:ext cx="10911535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3200" b="1" dirty="0">
                <a:solidFill>
                  <a:srgbClr val="FE6019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−80 %</a:t>
            </a:r>
            <a:endParaRPr lang="en-US" sz="13200" dirty="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4069080"/>
            <a:ext cx="86868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600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nákladů na provoz po přechodu do cloudu</a:t>
            </a:r>
            <a:endParaRPr lang="en-US" sz="2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637215" y="6318504"/>
            <a:ext cx="9144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lIns="0" tIns="0" rIns="0" bIns="0"/>
          <a:lstStyle>
            <a:lvl1pPr>
              <a:defRPr sz="1000">
                <a:solidFill>
                  <a:srgbClr val="6F7686"/>
                </a:solidFill>
                <a:latin typeface="JetBrains Mono"/>
                <a:ea typeface="JetBrains Mono"/>
                <a:cs typeface="JetBrains Mono"/>
              </a:defRPr>
            </a:lvl1pPr>
          </a:lstStyle>
          <a:p>
            <a:pPr algn="r"/>
            <a:fld id="{F7021451-1387-4CA6-816F-3879F97B5CBC}" type="slidenum">
              <a:rPr lang="en-US" b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640080" y="502920"/>
            <a:ext cx="1091153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POSTUP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868680"/>
            <a:ext cx="10911535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111418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Návrh na papíře </a:t>
            </a:r>
            <a:r>
              <a:rPr lang="en-US" sz="3200" b="1" dirty="0">
                <a:solidFill>
                  <a:srgbClr val="FE6019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do 48 hodin</a:t>
            </a:r>
            <a:endParaRPr lang="en-US" sz="3200" dirty="0"/>
          </a:p>
        </p:txBody>
      </p:sp>
      <p:sp>
        <p:nvSpPr>
          <p:cNvPr id="4" name="Karta 1"/>
          <p:cNvSpPr/>
          <p:nvPr/>
        </p:nvSpPr>
        <p:spPr>
          <a:xfrm>
            <a:off x="640080" y="2194560"/>
            <a:ext cx="3393338" cy="2468880"/>
          </a:xfrm>
          <a:prstGeom prst="roundRect">
            <a:avLst>
              <a:gd name="adj" fmla="val 5926"/>
            </a:avLst>
          </a:prstGeom>
          <a:solidFill>
            <a:srgbClr val="F2F3F5"/>
          </a:solidFill>
          <a:ln w="12700">
            <a:solidFill>
              <a:srgbClr val="DDE0E6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960120" y="2514600"/>
            <a:ext cx="275325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T+0</a:t>
            </a:r>
            <a:endParaRPr lang="en-US" sz="1300" dirty="0"/>
          </a:p>
        </p:txBody>
      </p:sp>
      <p:sp>
        <p:nvSpPr>
          <p:cNvPr id="6" name="Text 4"/>
          <p:cNvSpPr txBox="1"/>
          <p:nvPr/>
        </p:nvSpPr>
        <p:spPr>
          <a:xfrm>
            <a:off x="960120" y="2971800"/>
            <a:ext cx="275325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11418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Hovor</a:t>
            </a:r>
            <a:endParaRPr lang="en-US" sz="2200" dirty="0"/>
          </a:p>
        </p:txBody>
      </p:sp>
      <p:sp>
        <p:nvSpPr>
          <p:cNvPr id="7" name="Text 5"/>
          <p:cNvSpPr txBox="1"/>
          <p:nvPr/>
        </p:nvSpPr>
        <p:spPr>
          <a:xfrm>
            <a:off x="960120" y="3520440"/>
            <a:ext cx="2753258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5B6270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30 minut, bez obchodníků. Popíšete, co dnes nefunguje.</a:t>
            </a:r>
            <a:endParaRPr lang="en-US" sz="1600" dirty="0"/>
          </a:p>
        </p:txBody>
      </p:sp>
      <p:sp>
        <p:nvSpPr>
          <p:cNvPr id="8" name="Karta 2"/>
          <p:cNvSpPr/>
          <p:nvPr/>
        </p:nvSpPr>
        <p:spPr>
          <a:xfrm>
            <a:off x="4399178" y="2194560"/>
            <a:ext cx="3393338" cy="2468880"/>
          </a:xfrm>
          <a:prstGeom prst="roundRect">
            <a:avLst>
              <a:gd name="adj" fmla="val 5926"/>
            </a:avLst>
          </a:prstGeom>
          <a:solidFill>
            <a:srgbClr val="F2F3F5"/>
          </a:solidFill>
          <a:ln w="12700">
            <a:solidFill>
              <a:srgbClr val="DDE0E6"/>
            </a:solidFill>
            <a:prstDash val="solid"/>
          </a:ln>
        </p:spPr>
      </p:sp>
      <p:sp>
        <p:nvSpPr>
          <p:cNvPr id="9" name="Text 7"/>
          <p:cNvSpPr txBox="1"/>
          <p:nvPr/>
        </p:nvSpPr>
        <p:spPr>
          <a:xfrm>
            <a:off x="4719218" y="2514600"/>
            <a:ext cx="275325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T+48h</a:t>
            </a:r>
            <a:endParaRPr lang="en-US" sz="1300" dirty="0"/>
          </a:p>
        </p:txBody>
      </p:sp>
      <p:sp>
        <p:nvSpPr>
          <p:cNvPr id="10" name="Text 8"/>
          <p:cNvSpPr txBox="1"/>
          <p:nvPr/>
        </p:nvSpPr>
        <p:spPr>
          <a:xfrm>
            <a:off x="4719218" y="2971800"/>
            <a:ext cx="275325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11418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Návrh architektury</a:t>
            </a:r>
            <a:endParaRPr lang="en-US" sz="2200" dirty="0"/>
          </a:p>
        </p:txBody>
      </p:sp>
      <p:sp>
        <p:nvSpPr>
          <p:cNvPr id="11" name="Text 9"/>
          <p:cNvSpPr txBox="1"/>
          <p:nvPr/>
        </p:nvSpPr>
        <p:spPr>
          <a:xfrm>
            <a:off x="4719218" y="3520440"/>
            <a:ext cx="2753258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5B6270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Konkrétní řešení, odhad času a ceny na jedné stránce.</a:t>
            </a:r>
            <a:endParaRPr lang="en-US" sz="1600" dirty="0"/>
          </a:p>
        </p:txBody>
      </p:sp>
      <p:sp>
        <p:nvSpPr>
          <p:cNvPr id="12" name="Karta 3"/>
          <p:cNvSpPr/>
          <p:nvPr/>
        </p:nvSpPr>
        <p:spPr>
          <a:xfrm>
            <a:off x="8158277" y="2194560"/>
            <a:ext cx="3393338" cy="2468880"/>
          </a:xfrm>
          <a:prstGeom prst="roundRect">
            <a:avLst>
              <a:gd name="adj" fmla="val 5926"/>
            </a:avLst>
          </a:prstGeom>
          <a:solidFill>
            <a:srgbClr val="F2F3F5"/>
          </a:solidFill>
          <a:ln w="12700">
            <a:solidFill>
              <a:srgbClr val="DDE0E6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8478317" y="2514600"/>
            <a:ext cx="275325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T+2 týdny</a:t>
            </a:r>
            <a:endParaRPr lang="en-US" sz="1300" dirty="0"/>
          </a:p>
        </p:txBody>
      </p:sp>
      <p:sp>
        <p:nvSpPr>
          <p:cNvPr id="14" name="Text 12"/>
          <p:cNvSpPr txBox="1"/>
          <p:nvPr/>
        </p:nvSpPr>
        <p:spPr>
          <a:xfrm>
            <a:off x="8478317" y="2971800"/>
            <a:ext cx="275325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11418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První výsledek</a:t>
            </a:r>
            <a:endParaRPr lang="en-US" sz="2200" dirty="0"/>
          </a:p>
        </p:txBody>
      </p:sp>
      <p:sp>
        <p:nvSpPr>
          <p:cNvPr id="15" name="Text 13"/>
          <p:cNvSpPr txBox="1"/>
          <p:nvPr/>
        </p:nvSpPr>
        <p:spPr>
          <a:xfrm>
            <a:off x="8478317" y="3520440"/>
            <a:ext cx="2753258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5B6270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Opravené nejslabší místo v produkci, ne prezentace.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637215" y="6318504"/>
            <a:ext cx="9144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lIns="0" tIns="0" rIns="0" bIns="0"/>
          <a:lstStyle>
            <a:lvl1pPr>
              <a:defRPr sz="1000">
                <a:solidFill>
                  <a:srgbClr val="6F7686"/>
                </a:solidFill>
                <a:latin typeface="JetBrains Mono"/>
                <a:ea typeface="JetBrains Mono"/>
                <a:cs typeface="JetBrains Mono"/>
              </a:defRPr>
            </a:lvl1pPr>
          </a:lstStyle>
          <a:p>
            <a:pPr algn="r"/>
            <a:fld id="{F7021451-1387-4CA6-816F-3879F97B5CBC}" type="slidenum">
              <a:rPr lang="en-US" b="0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640080" y="502920"/>
            <a:ext cx="1091153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kern="0" spc="200" dirty="0">
                <a:solidFill>
                  <a:srgbClr val="FE6019"/>
                </a:solidFill>
                <a:latin typeface="JetBrains Mono" pitchFamily="34" charset="0"/>
                <a:ea typeface="JetBrains Mono" pitchFamily="34" charset="-122"/>
                <a:cs typeface="JetBrains Mono" pitchFamily="34" charset="-120"/>
              </a:rPr>
              <a:t>DATA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868680"/>
            <a:ext cx="10911535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111418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Doba zpracování objednávky </a:t>
            </a:r>
            <a:r>
              <a:rPr lang="en-US" sz="3200" b="1" dirty="0">
                <a:solidFill>
                  <a:srgbClr val="FE6019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klesla na minuty</a:t>
            </a:r>
            <a:endParaRPr lang="en-US" sz="3200" dirty="0"/>
          </a:p>
        </p:txBody>
      </p:sp>
      <p:graphicFrame>
        <p:nvGraphicFramePr>
          <p:cNvPr id="4" name="Chart 0"/>
          <p:cNvGraphicFramePr/>
          <p:nvPr/>
        </p:nvGraphicFramePr>
        <p:xfrm>
          <a:off x="640080" y="2011680"/>
          <a:ext cx="10911535" cy="3931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637215" y="6318504"/>
            <a:ext cx="9144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lIns="0" tIns="0" rIns="0" bIns="0"/>
          <a:lstStyle>
            <a:lvl1pPr>
              <a:defRPr sz="1000">
                <a:solidFill>
                  <a:srgbClr val="6F7686"/>
                </a:solidFill>
                <a:latin typeface="JetBrains Mono"/>
                <a:ea typeface="JetBrains Mono"/>
                <a:cs typeface="JetBrains Mono"/>
              </a:defRPr>
            </a:lvl1pPr>
          </a:lstStyle>
          <a:p>
            <a:pPr algn="r"/>
            <a:fld id="{F7021451-1387-4CA6-816F-3879F97B5CBC}" type="slidenum">
              <a:rPr lang="en-US" b="0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4"/>
          <p:cNvSpPr>
            <a:spLocks noGrp="1"/>
          </p:cNvSpPr>
          <p:nvPr>
            <p:ph type="title" idx="114" hasCustomPrompt="1"/>
          </p:nvPr>
        </p:nvSpPr>
        <p:spPr>
          <a:xfrm>
            <a:off x="640080" y="2194560"/>
            <a:ext cx="960120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4800" b="1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30 minut zdarma, </a:t>
            </a:r>
            <a:r>
              <a:rPr lang="en-US" sz="4800" b="1" dirty="0">
                <a:solidFill>
                  <a:srgbClr val="FE6019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bez závazků</a:t>
            </a:r>
            <a:endParaRPr lang="en-US" sz="4800" dirty="0"/>
          </a:p>
        </p:txBody>
      </p:sp>
      <p:sp>
        <p:nvSpPr>
          <p:cNvPr id="3" name="Text 14"/>
          <p:cNvSpPr>
            <a:spLocks noGrp="1"/>
          </p:cNvSpPr>
          <p:nvPr>
            <p:ph type="body" idx="115" hasCustomPrompt="1"/>
          </p:nvPr>
        </p:nvSpPr>
        <p:spPr>
          <a:xfrm>
            <a:off x="640080" y="3566160"/>
            <a:ext cx="960120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spcAft>
                <a:spcPts val="400"/>
              </a:spcAft>
              <a:buNone/>
            </a:pPr>
            <a:r>
              <a:rPr lang="en-US" sz="2000" dirty="0">
                <a:solidFill>
                  <a:srgbClr val="EEF0F4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Tomáš Mikeš, jednatel</a:t>
            </a:r>
            <a:endParaRPr lang="en-US" sz="2000" dirty="0"/>
          </a:p>
          <a:p>
            <a:pPr marL="0" indent="0" algn="l">
              <a:spcAft>
                <a:spcPts val="400"/>
              </a:spcAft>
              <a:buNone/>
            </a:pPr>
            <a:r>
              <a:rPr lang="en-US" sz="2000" dirty="0">
                <a:solidFill>
                  <a:srgbClr val="A2A7B3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</a:rPr>
              <a:t>tomas.mikes@codedock.com · +420 721 656 775</a:t>
            </a:r>
            <a:endParaRPr lang="en-US" sz="2000" dirty="0"/>
          </a:p>
          <a:p>
            <a:pPr marL="0" indent="0" algn="l">
              <a:spcAft>
                <a:spcPts val="400"/>
              </a:spcAft>
              <a:buNone/>
            </a:pPr>
            <a:r>
              <a:rPr lang="en-US" sz="2000" u="sng" dirty="0">
                <a:solidFill>
                  <a:srgbClr val="FE6019"/>
                </a:solidFill>
                <a:latin typeface="Plus Jakarta Sans" pitchFamily="34" charset="0"/>
                <a:ea typeface="Plus Jakarta Sans" pitchFamily="34" charset="-122"/>
                <a:cs typeface="Plus Jakarta Sans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codedock.com/cs/meet/tomas</a:t>
            </a:r>
            <a:endParaRPr lang="en-US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odeDock">
  <a:themeElements>
    <a:clrScheme name="CodeDock">
      <a:dk1>
        <a:srgbClr val="0A0A0A"/>
      </a:dk1>
      <a:lt1>
        <a:srgbClr val="FFFFFF"/>
      </a:lt1>
      <a:dk2>
        <a:srgbClr val="15171C"/>
      </a:dk2>
      <a:lt2>
        <a:srgbClr val="F2F3F5"/>
      </a:lt2>
      <a:accent1>
        <a:srgbClr val="FE6019"/>
      </a:accent1>
      <a:accent2>
        <a:srgbClr val="666666"/>
      </a:accent2>
      <a:accent3>
        <a:srgbClr val="FFB08A"/>
      </a:accent3>
      <a:accent4>
        <a:srgbClr val="A2A7B3"/>
      </a:accent4>
      <a:accent5>
        <a:srgbClr val="343844"/>
      </a:accent5>
      <a:accent6>
        <a:srgbClr val="4ADE80"/>
      </a:accent6>
      <a:hlink>
        <a:srgbClr val="FE6019"/>
      </a:hlink>
      <a:folHlink>
        <a:srgbClr val="666666"/>
      </a:folHlink>
    </a:clrScheme>
    <a:fontScheme name="CodeDock">
      <a:majorFont>
        <a:latin typeface="Plus Jakarta Sans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Plus Jakarta San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deDock-prezentace.pptx" id="{02669A66-8EFC-45CD-B61C-0D95C94D292F}" vid="{CDCD7DB5-2A5F-402E-985C-5F58A719456E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349</Words>
  <Application>Microsoft Office PowerPoint</Application>
  <PresentationFormat>Širokoúhlá obrazovka</PresentationFormat>
  <Paragraphs>65</Paragraphs>
  <Slides>9</Slides>
  <Notes>9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JetBrains Mono</vt:lpstr>
      <vt:lpstr>Plus Jakarta Sans</vt:lpstr>
      <vt:lpstr>Arial</vt:lpstr>
      <vt:lpstr>CodeDock</vt:lpstr>
      <vt:lpstr>Systémy, které fungují i pod zátěží</vt:lpstr>
      <vt:lpstr>Proč integrace padají ve 2 ráno</vt:lpstr>
      <vt:lpstr>Jak to dnes funguje</vt:lpstr>
      <vt:lpstr>Integrace padají ve 2 ráno</vt:lpstr>
      <vt:lpstr>Najdeme příčinu a opravíme ji natrvalo</vt:lpstr>
      <vt:lpstr>Prezentace aplikace PowerPoint</vt:lpstr>
      <vt:lpstr>Návrh na papíře do 48 hodin</vt:lpstr>
      <vt:lpstr>Doba zpracování objednávky klesla na minuty</vt:lpstr>
      <vt:lpstr>30 minut zdarma, bez závazků</vt:lpstr>
    </vt:vector>
  </TitlesOfParts>
  <Company>CodeDock s.r.o.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CodeDock – šablona prezentace</dc:title>
  <dc:subject>PptxGenJS Presentation</dc:subject>
  <dc:creator>CodeDock s.r.o.</dc:creator>
  <cp:lastModifiedBy>Tomáš Mikeš</cp:lastModifiedBy>
  <cp:revision>2</cp:revision>
  <dcterms:created xsi:type="dcterms:W3CDTF">2026-10-18T18:43:32Z</dcterms:created>
  <dcterms:modified xsi:type="dcterms:W3CDTF">2026-10-18T18:43:44Z</dcterms:modified>
</cp:coreProperties>
</file>